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397" r:id="rId2"/>
    <p:sldId id="399" r:id="rId3"/>
    <p:sldId id="400" r:id="rId4"/>
    <p:sldId id="401" r:id="rId5"/>
    <p:sldId id="402" r:id="rId6"/>
    <p:sldId id="398" r:id="rId7"/>
    <p:sldId id="404" r:id="rId8"/>
    <p:sldId id="405" r:id="rId9"/>
    <p:sldId id="406" r:id="rId10"/>
    <p:sldId id="407" r:id="rId11"/>
    <p:sldId id="408" r:id="rId12"/>
    <p:sldId id="403" r:id="rId13"/>
    <p:sldId id="409" r:id="rId14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AC9"/>
    <a:srgbClr val="2FAD9A"/>
    <a:srgbClr val="72B405"/>
    <a:srgbClr val="4B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>
      <p:cViewPr varScale="1">
        <p:scale>
          <a:sx n="95" d="100"/>
          <a:sy n="95" d="100"/>
        </p:scale>
        <p:origin x="63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02231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007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693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09612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49579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3730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8126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32882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October 1, 2021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201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25624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356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038" indent="-300038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09576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80149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7575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6544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1 October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0673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October 1, 2021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4863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6509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October 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6473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7212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October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43895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881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943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1070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October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7726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October 1, 2021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40" r:id="rId15"/>
    <p:sldLayoutId id="2147483841" r:id="rId16"/>
    <p:sldLayoutId id="2147483842" r:id="rId17"/>
    <p:sldLayoutId id="2147483844" r:id="rId18"/>
    <p:sldLayoutId id="2147483839" r:id="rId19"/>
    <p:sldLayoutId id="2147483847" r:id="rId20"/>
    <p:sldLayoutId id="2147483851" r:id="rId21"/>
    <p:sldLayoutId id="2147483846" r:id="rId22"/>
    <p:sldLayoutId id="2147483852" r:id="rId23"/>
    <p:sldLayoutId id="2147483849" r:id="rId24"/>
    <p:sldLayoutId id="214748384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038" indent="-300038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038" indent="-300038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038" indent="-300038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038" indent="-300038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4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29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3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58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6"/>
            <a:ext cx="7343775" cy="3281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AOA</a:t>
            </a:r>
            <a:r>
              <a:rPr lang="zh-TW" altLang="en-US" sz="2000"/>
              <a:t>是利用選擇加減乘除四種方式進行運算</a:t>
            </a:r>
            <a:endParaRPr lang="en-US" altLang="zh-TW" sz="2000"/>
          </a:p>
          <a:p>
            <a:pPr marL="0" indent="0">
              <a:buNone/>
            </a:pPr>
            <a:endParaRPr lang="zh-TW" altLang="en-US" sz="200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B0530C-F10F-41EA-BEA1-C36E62FB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58" y="2037994"/>
            <a:ext cx="3246532" cy="24482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87E0705-8D3E-4932-B2C4-943BDDEF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11" y="2084267"/>
            <a:ext cx="3461671" cy="23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53980"/>
      </p:ext>
    </p:extLst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6"/>
            <a:ext cx="6825067" cy="3281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STEP</a:t>
            </a:r>
            <a:r>
              <a:rPr lang="zh-TW" altLang="en-US" sz="2000"/>
              <a:t> </a:t>
            </a:r>
            <a:r>
              <a:rPr lang="en-US" altLang="zh-TW" sz="2000"/>
              <a:t>2: </a:t>
            </a:r>
            <a:r>
              <a:rPr lang="zh-TW" altLang="en-US" sz="2000"/>
              <a:t>開始迴圈</a:t>
            </a:r>
            <a:endParaRPr lang="en-US" altLang="zh-TW" sz="2000"/>
          </a:p>
          <a:p>
            <a:pPr marL="0" indent="0">
              <a:buNone/>
            </a:pPr>
            <a:r>
              <a:rPr lang="zh-TW" altLang="en-US" sz="2000"/>
              <a:t>開發階段</a:t>
            </a:r>
            <a:r>
              <a:rPr lang="en-US" altLang="zh-TW" sz="2000"/>
              <a:t>(</a:t>
            </a:r>
            <a:r>
              <a:rPr lang="zh-TW" altLang="en-US" sz="2000"/>
              <a:t>加減</a:t>
            </a:r>
            <a:r>
              <a:rPr lang="en-US" altLang="zh-TW" sz="2000"/>
              <a:t>)</a:t>
            </a:r>
          </a:p>
          <a:p>
            <a:pPr marL="0" indent="0">
              <a:buNone/>
            </a:pPr>
            <a:r>
              <a:rPr lang="en-US" altLang="zh-TW" sz="2000"/>
              <a:t>r3=random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A7997E-8EE4-4B65-82BD-D87A01C5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7814"/>
            <a:ext cx="7645645" cy="7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07535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6"/>
            <a:ext cx="6825067" cy="3281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STEP</a:t>
            </a:r>
            <a:r>
              <a:rPr lang="zh-TW" altLang="en-US" sz="2000"/>
              <a:t> </a:t>
            </a:r>
            <a:r>
              <a:rPr lang="en-US" altLang="zh-TW" sz="2000"/>
              <a:t>2: </a:t>
            </a:r>
            <a:r>
              <a:rPr lang="zh-TW" altLang="en-US" sz="2000"/>
              <a:t>開始迴圈</a:t>
            </a:r>
            <a:endParaRPr lang="en-US" altLang="zh-TW" sz="2000"/>
          </a:p>
          <a:p>
            <a:pPr marL="0" indent="0">
              <a:buNone/>
            </a:pPr>
            <a:r>
              <a:rPr lang="zh-TW" altLang="en-US" sz="2000"/>
              <a:t>計算</a:t>
            </a:r>
            <a:r>
              <a:rPr lang="en-US" altLang="zh-TW" sz="2000"/>
              <a:t>new_x</a:t>
            </a:r>
            <a:r>
              <a:rPr lang="zh-TW" altLang="en-US" sz="2000"/>
              <a:t>的適應值 </a:t>
            </a:r>
            <a:r>
              <a:rPr lang="en-US" altLang="zh-TW" sz="2000"/>
              <a:t>new_x_value</a:t>
            </a:r>
          </a:p>
          <a:p>
            <a:pPr marL="0" indent="0">
              <a:buNone/>
            </a:pPr>
            <a:r>
              <a:rPr lang="en-US" altLang="zh-TW" sz="2000"/>
              <a:t>if new_x_value &lt; x_value[i]</a:t>
            </a:r>
          </a:p>
          <a:p>
            <a:pPr marL="0" indent="0">
              <a:buNone/>
            </a:pPr>
            <a:r>
              <a:rPr lang="en-US" altLang="zh-TW" sz="2000"/>
              <a:t>new_x</a:t>
            </a:r>
            <a:r>
              <a:rPr lang="zh-TW" altLang="en-US" sz="2000"/>
              <a:t>取代</a:t>
            </a:r>
            <a:r>
              <a:rPr lang="en-US" altLang="zh-TW" sz="2000"/>
              <a:t>x[i]</a:t>
            </a:r>
          </a:p>
          <a:p>
            <a:pPr marL="0" indent="0">
              <a:buNone/>
            </a:pPr>
            <a:endParaRPr lang="en-US" altLang="zh-TW" sz="200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471461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5"/>
            <a:ext cx="7185107" cy="3172239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/>
              <a:t>for </a:t>
            </a:r>
            <a:r>
              <a:rPr lang="en-US" altLang="zh-TW" sz="1600" err="1"/>
              <a:t>iter</a:t>
            </a:r>
            <a:r>
              <a:rPr lang="en-US" altLang="zh-TW" sz="1600"/>
              <a:t> in range(iteration):</a:t>
            </a:r>
          </a:p>
          <a:p>
            <a:pPr marL="0" indent="0">
              <a:buNone/>
            </a:pPr>
            <a:r>
              <a:rPr lang="zh-TW" altLang="en-US" sz="1600"/>
              <a:t>　計算</a:t>
            </a:r>
            <a:r>
              <a:rPr lang="en-US" altLang="zh-TW" sz="1600"/>
              <a:t>MOA/MOP</a:t>
            </a:r>
          </a:p>
          <a:p>
            <a:pPr marL="0" indent="0">
              <a:buNone/>
            </a:pPr>
            <a:r>
              <a:rPr lang="zh-TW" altLang="en-US" sz="1600"/>
              <a:t>　</a:t>
            </a:r>
            <a:r>
              <a:rPr lang="en-US" altLang="zh-TW" sz="1600"/>
              <a:t>for </a:t>
            </a:r>
            <a:r>
              <a:rPr lang="en-US" altLang="zh-TW" sz="1600" err="1"/>
              <a:t>i</a:t>
            </a:r>
            <a:r>
              <a:rPr lang="en-US" altLang="zh-TW" sz="1600"/>
              <a:t> in range(</a:t>
            </a:r>
            <a:r>
              <a:rPr lang="en-US" altLang="zh-TW" sz="1600" err="1"/>
              <a:t>pop_size</a:t>
            </a:r>
            <a:r>
              <a:rPr lang="en-US" altLang="zh-TW" sz="1600"/>
              <a:t>):</a:t>
            </a:r>
          </a:p>
          <a:p>
            <a:pPr marL="0" indent="0">
              <a:buNone/>
            </a:pPr>
            <a:r>
              <a:rPr lang="zh-TW" altLang="en-US" sz="1600"/>
              <a:t>　　</a:t>
            </a:r>
            <a:r>
              <a:rPr lang="en-US" altLang="zh-TW" sz="1600"/>
              <a:t>for j in range(dimension):</a:t>
            </a:r>
            <a:r>
              <a:rPr lang="zh-TW" altLang="en-US" sz="1600"/>
              <a:t> </a:t>
            </a:r>
            <a:r>
              <a:rPr lang="en-US" altLang="zh-TW" sz="1600"/>
              <a:t>(</a:t>
            </a:r>
            <a:r>
              <a:rPr lang="zh-TW" altLang="en-US" sz="1600"/>
              <a:t>產生新子代</a:t>
            </a:r>
            <a:r>
              <a:rPr lang="en-US" altLang="zh-TW" sz="1600"/>
              <a:t>)</a:t>
            </a:r>
          </a:p>
          <a:p>
            <a:pPr marL="0" indent="0">
              <a:buNone/>
            </a:pPr>
            <a:r>
              <a:rPr lang="zh-TW" altLang="en-US" sz="1600"/>
              <a:t>　　　選擇</a:t>
            </a:r>
            <a:r>
              <a:rPr lang="en-US" altLang="zh-TW" sz="1600"/>
              <a:t>/</a:t>
            </a:r>
            <a:r>
              <a:rPr lang="zh-TW" altLang="en-US" sz="1600"/>
              <a:t>計算加減乘除</a:t>
            </a:r>
            <a:endParaRPr lang="en-US" altLang="zh-TW" sz="1600"/>
          </a:p>
          <a:p>
            <a:pPr marL="0" indent="0">
              <a:buNone/>
            </a:pPr>
            <a:r>
              <a:rPr lang="zh-TW" altLang="en-US" sz="1600"/>
              <a:t>　　計算適應值 </a:t>
            </a:r>
            <a:r>
              <a:rPr lang="en-US" altLang="zh-TW" sz="1600"/>
              <a:t>/</a:t>
            </a:r>
            <a:r>
              <a:rPr lang="zh-TW" altLang="en-US" sz="1600"/>
              <a:t>替換新子代 </a:t>
            </a:r>
            <a:r>
              <a:rPr lang="en-US" altLang="zh-TW" sz="1600"/>
              <a:t>/</a:t>
            </a:r>
            <a:r>
              <a:rPr lang="zh-TW" altLang="en-US" sz="1600"/>
              <a:t>替換最佳解</a:t>
            </a:r>
            <a:endParaRPr lang="en-US" altLang="zh-TW" sz="160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376446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4929FE-CD20-4D80-A33C-668E2769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23727"/>
            <a:ext cx="6264696" cy="3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1545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6"/>
            <a:ext cx="7113099" cy="50794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/>
              <a:t>選擇加減</a:t>
            </a:r>
            <a:r>
              <a:rPr lang="en-US" altLang="zh-TW" sz="2000"/>
              <a:t>/</a:t>
            </a:r>
            <a:r>
              <a:rPr lang="zh-TW" altLang="en-US" sz="2000"/>
              <a:t>乘除方法</a:t>
            </a:r>
            <a:r>
              <a:rPr lang="en-US" altLang="zh-TW" sz="2000"/>
              <a:t>:</a:t>
            </a:r>
            <a:endParaRPr lang="zh-TW" altLang="en-US" sz="200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06F47E9-F9A1-4917-9BA8-2CB40C47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72867"/>
            <a:ext cx="5002981" cy="698883"/>
          </a:xfrm>
          <a:prstGeom prst="rect">
            <a:avLst/>
          </a:prstGeom>
        </p:spPr>
      </p:pic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86313A33-520C-4A9C-8809-BDAC13A50346}"/>
              </a:ext>
            </a:extLst>
          </p:cNvPr>
          <p:cNvSpPr txBox="1">
            <a:spLocks/>
          </p:cNvSpPr>
          <p:nvPr/>
        </p:nvSpPr>
        <p:spPr>
          <a:xfrm>
            <a:off x="1017307" y="2701248"/>
            <a:ext cx="7113099" cy="1022630"/>
          </a:xfrm>
          <a:prstGeom prst="rect">
            <a:avLst/>
          </a:prstGeom>
        </p:spPr>
        <p:txBody>
          <a:bodyPr lIns="108000"/>
          <a:lstStyle>
            <a:lvl1pPr marL="685800" indent="-6858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0" indent="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457200" indent="-4572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42900" indent="-3429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000" kern="0"/>
              <a:t>If r1 &gt; MOA: </a:t>
            </a:r>
            <a:r>
              <a:rPr lang="zh-TW" altLang="en-US" sz="2000" kern="0"/>
              <a:t>選乘除 </a:t>
            </a:r>
            <a:r>
              <a:rPr lang="en-US" altLang="zh-TW" sz="2000" kern="0"/>
              <a:t>(</a:t>
            </a:r>
            <a:r>
              <a:rPr lang="zh-TW" altLang="en-US" sz="2000" kern="0"/>
              <a:t>探索階段</a:t>
            </a:r>
            <a:r>
              <a:rPr lang="en-US" altLang="zh-TW" sz="2000" kern="0"/>
              <a:t>)</a:t>
            </a:r>
          </a:p>
          <a:p>
            <a:pPr marL="0" indent="0">
              <a:buFontTx/>
              <a:buNone/>
            </a:pPr>
            <a:r>
              <a:rPr lang="en-US" altLang="zh-TW" sz="2000" kern="0" err="1"/>
              <a:t>Elif</a:t>
            </a:r>
            <a:r>
              <a:rPr lang="en-US" altLang="zh-TW" sz="2000" kern="0"/>
              <a:t> r1&lt;MOA: </a:t>
            </a:r>
            <a:r>
              <a:rPr lang="zh-TW" altLang="en-US" sz="2000" kern="0"/>
              <a:t>選加減 </a:t>
            </a:r>
            <a:r>
              <a:rPr lang="en-US" altLang="zh-TW" sz="2000" kern="0"/>
              <a:t>(</a:t>
            </a:r>
            <a:r>
              <a:rPr lang="zh-TW" altLang="en-US" sz="2000" kern="0"/>
              <a:t>開發階段</a:t>
            </a:r>
            <a:r>
              <a:rPr lang="en-US" altLang="zh-TW" sz="2000" kern="0"/>
              <a:t>)</a:t>
            </a:r>
            <a:endParaRPr lang="zh-TW" altLang="en-US" sz="2000" kern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C8336BC-38B5-4587-829E-104700A53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2710716"/>
            <a:ext cx="3179897" cy="22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4921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6"/>
            <a:ext cx="7113099" cy="50794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/>
              <a:t>加減</a:t>
            </a:r>
            <a:r>
              <a:rPr lang="en-US" altLang="zh-TW" sz="2000"/>
              <a:t>/</a:t>
            </a:r>
            <a:r>
              <a:rPr lang="zh-TW" altLang="en-US" sz="2000"/>
              <a:t>乘除公式</a:t>
            </a:r>
            <a:r>
              <a:rPr lang="en-US" altLang="zh-TW" sz="2000"/>
              <a:t>:</a:t>
            </a:r>
            <a:endParaRPr lang="zh-TW" altLang="en-US" sz="200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86313A33-520C-4A9C-8809-BDAC13A50346}"/>
              </a:ext>
            </a:extLst>
          </p:cNvPr>
          <p:cNvSpPr txBox="1">
            <a:spLocks/>
          </p:cNvSpPr>
          <p:nvPr/>
        </p:nvSpPr>
        <p:spPr>
          <a:xfrm>
            <a:off x="413621" y="3579862"/>
            <a:ext cx="7113099" cy="1022630"/>
          </a:xfrm>
          <a:prstGeom prst="rect">
            <a:avLst/>
          </a:prstGeom>
        </p:spPr>
        <p:txBody>
          <a:bodyPr lIns="108000"/>
          <a:lstStyle>
            <a:lvl1pPr marL="685800" indent="-6858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0" indent="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457200" indent="-4572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42900" indent="-3429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>
              <a:buFontTx/>
              <a:buNone/>
            </a:pPr>
            <a:r>
              <a:rPr lang="zh-TW" altLang="en-US" sz="2000" kern="0"/>
              <a:t>找出父代中最好的進行移動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200EB7-931A-4123-AC6C-0BBABD906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4" y="1873322"/>
            <a:ext cx="8316416" cy="5689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5B66A6-44EF-4559-9731-9853AB67A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9" y="2497727"/>
            <a:ext cx="8316416" cy="8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72948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6"/>
            <a:ext cx="7113099" cy="507942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MOP</a:t>
            </a:r>
            <a:r>
              <a:rPr lang="zh-TW" altLang="en-US" sz="2000"/>
              <a:t>公式</a:t>
            </a:r>
            <a:r>
              <a:rPr lang="en-US" altLang="zh-TW" sz="2000"/>
              <a:t>:</a:t>
            </a:r>
            <a:endParaRPr lang="zh-TW" altLang="en-US" sz="200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8BC5C1-08EA-4B42-8170-9A3DA5AA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4" y="1923678"/>
            <a:ext cx="3657600" cy="7239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109AD09-9E93-424D-BE35-0B34C95D4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30551"/>
            <a:ext cx="2550161" cy="179608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C65A387-D1B5-4AF2-925B-FB910C1E4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11" y="3142235"/>
            <a:ext cx="2471618" cy="174076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D1DCB9F-A045-4EBF-A472-9BD4B65F2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474" y="3161498"/>
            <a:ext cx="2376264" cy="169915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B4BC5B4-C0C1-475D-AEAE-CF73089BC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557" y="3189477"/>
            <a:ext cx="2471619" cy="174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8889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5"/>
            <a:ext cx="2648603" cy="305552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MOA/MOP</a:t>
            </a:r>
            <a:r>
              <a:rPr lang="zh-TW" altLang="en-US" sz="2000"/>
              <a:t>比較</a:t>
            </a:r>
            <a:r>
              <a:rPr lang="en-US" altLang="zh-TW" sz="2000"/>
              <a:t>:</a:t>
            </a:r>
          </a:p>
          <a:p>
            <a:pPr marL="0" indent="0">
              <a:buNone/>
            </a:pPr>
            <a:endParaRPr lang="en-US" altLang="zh-TW" sz="2000"/>
          </a:p>
          <a:p>
            <a:pPr marL="0" indent="0">
              <a:buNone/>
            </a:pPr>
            <a:r>
              <a:rPr lang="en-US" altLang="zh-TW" sz="2000" err="1"/>
              <a:t>MOAmax</a:t>
            </a:r>
            <a:r>
              <a:rPr lang="en-US" altLang="zh-TW" sz="2000"/>
              <a:t>=1</a:t>
            </a:r>
          </a:p>
          <a:p>
            <a:pPr marL="0" indent="0">
              <a:buNone/>
            </a:pPr>
            <a:r>
              <a:rPr lang="en-US" altLang="zh-TW" sz="2000" err="1"/>
              <a:t>MOAmin</a:t>
            </a:r>
            <a:r>
              <a:rPr lang="en-US" altLang="zh-TW" sz="2000"/>
              <a:t>=0.2</a:t>
            </a:r>
          </a:p>
          <a:p>
            <a:pPr marL="0" indent="0">
              <a:buNone/>
            </a:pPr>
            <a:r>
              <a:rPr lang="en-US" altLang="zh-TW" sz="2000"/>
              <a:t>Alpha= 5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6EBB963-D24B-444E-90B2-AD77DD10D2FF}"/>
              </a:ext>
            </a:extLst>
          </p:cNvPr>
          <p:cNvGrpSpPr/>
          <p:nvPr/>
        </p:nvGrpSpPr>
        <p:grpSpPr>
          <a:xfrm>
            <a:off x="3548757" y="1624686"/>
            <a:ext cx="4536504" cy="3345029"/>
            <a:chOff x="4047752" y="1669707"/>
            <a:chExt cx="4340672" cy="320063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FD0FC72-120A-4A71-94DA-874ADA4F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952375"/>
              <a:ext cx="3599165" cy="2534896"/>
            </a:xfrm>
            <a:prstGeom prst="rect">
              <a:avLst/>
            </a:prstGeom>
          </p:spPr>
        </p:pic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CD7EE61F-43C5-4261-B8EA-817D2A4824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27984" y="3075806"/>
              <a:ext cx="3960440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C7CE771-D576-4AAA-BC98-A25C99328838}"/>
                </a:ext>
              </a:extLst>
            </p:cNvPr>
            <p:cNvSpPr txBox="1"/>
            <p:nvPr/>
          </p:nvSpPr>
          <p:spPr>
            <a:xfrm>
              <a:off x="4047752" y="2937306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0.5</a:t>
              </a:r>
              <a:endParaRPr lang="zh-TW" altLang="en-US" sz="120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0FBBF59-4216-4453-BD52-1ECAD7FEB5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4168" y="1669707"/>
              <a:ext cx="0" cy="2923632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7DFBB8B-62B4-4C21-8458-87EBA6471D95}"/>
                </a:ext>
              </a:extLst>
            </p:cNvPr>
            <p:cNvSpPr txBox="1"/>
            <p:nvPr/>
          </p:nvSpPr>
          <p:spPr>
            <a:xfrm>
              <a:off x="5874014" y="4593339"/>
              <a:ext cx="4203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180</a:t>
              </a:r>
              <a:endParaRPr lang="zh-TW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19955491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6"/>
            <a:ext cx="2720611" cy="3281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STEP</a:t>
            </a:r>
            <a:r>
              <a:rPr lang="zh-TW" altLang="en-US" sz="2000"/>
              <a:t> </a:t>
            </a:r>
            <a:r>
              <a:rPr lang="en-US" altLang="zh-TW" sz="2000"/>
              <a:t>0</a:t>
            </a:r>
            <a:r>
              <a:rPr lang="zh-TW" altLang="en-US" sz="2000"/>
              <a:t> </a:t>
            </a:r>
            <a:r>
              <a:rPr lang="en-US" altLang="zh-TW" sz="2000"/>
              <a:t>:</a:t>
            </a:r>
            <a:r>
              <a:rPr lang="zh-TW" altLang="en-US" sz="2000"/>
              <a:t> 參數設置</a:t>
            </a:r>
            <a:endParaRPr lang="en-US" altLang="zh-TW" sz="2000"/>
          </a:p>
          <a:p>
            <a:pPr marL="0" indent="0">
              <a:buNone/>
            </a:pPr>
            <a:r>
              <a:rPr lang="en-US" altLang="zh-TW" sz="2000" err="1"/>
              <a:t>MOA_max</a:t>
            </a:r>
            <a:r>
              <a:rPr lang="en-US" altLang="zh-TW" sz="2000"/>
              <a:t> =1</a:t>
            </a:r>
          </a:p>
          <a:p>
            <a:pPr marL="0" indent="0">
              <a:buNone/>
            </a:pPr>
            <a:r>
              <a:rPr lang="en-US" altLang="zh-TW" sz="2000" err="1"/>
              <a:t>MOA_min</a:t>
            </a:r>
            <a:r>
              <a:rPr lang="en-US" altLang="zh-TW" sz="2000"/>
              <a:t> = 0.2</a:t>
            </a:r>
          </a:p>
          <a:p>
            <a:pPr marL="0" indent="0">
              <a:buNone/>
            </a:pPr>
            <a:r>
              <a:rPr lang="en-US" altLang="zh-TW" sz="2000"/>
              <a:t>Alpha = 5</a:t>
            </a:r>
          </a:p>
          <a:p>
            <a:pPr marL="0" indent="0">
              <a:buNone/>
            </a:pPr>
            <a:r>
              <a:rPr lang="en-US" altLang="zh-TW" sz="2000"/>
              <a:t>Mu = 0.5</a:t>
            </a:r>
          </a:p>
          <a:p>
            <a:pPr marL="0" indent="0">
              <a:buNone/>
            </a:pPr>
            <a:endParaRPr lang="zh-TW" altLang="en-US" sz="200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5B35D561-3B79-4C0C-83DA-280E93017E53}"/>
              </a:ext>
            </a:extLst>
          </p:cNvPr>
          <p:cNvSpPr txBox="1">
            <a:spLocks/>
          </p:cNvSpPr>
          <p:nvPr/>
        </p:nvSpPr>
        <p:spPr>
          <a:xfrm>
            <a:off x="4611869" y="1415736"/>
            <a:ext cx="3776555" cy="3281536"/>
          </a:xfrm>
          <a:prstGeom prst="rect">
            <a:avLst/>
          </a:prstGeom>
        </p:spPr>
        <p:txBody>
          <a:bodyPr lIns="108000"/>
          <a:lstStyle>
            <a:lvl1pPr marL="685800" indent="-6858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0" indent="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457200" indent="-4572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42900" indent="-3429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2000" kern="0"/>
              <a:t>STEP</a:t>
            </a:r>
            <a:r>
              <a:rPr lang="zh-TW" altLang="en-US" sz="2000" kern="0"/>
              <a:t> </a:t>
            </a:r>
            <a:r>
              <a:rPr lang="en-US" altLang="zh-TW" sz="2000" kern="0"/>
              <a:t>1</a:t>
            </a:r>
            <a:r>
              <a:rPr lang="zh-TW" altLang="en-US" sz="2000" kern="0"/>
              <a:t> </a:t>
            </a:r>
            <a:r>
              <a:rPr lang="en-US" altLang="zh-TW" sz="2000" kern="0"/>
              <a:t>:</a:t>
            </a:r>
            <a:r>
              <a:rPr lang="zh-TW" altLang="en-US" sz="2000" kern="0"/>
              <a:t> 初始化</a:t>
            </a:r>
            <a:endParaRPr lang="en-US" altLang="zh-TW" sz="2000" kern="0"/>
          </a:p>
          <a:p>
            <a:pPr marL="0" indent="0">
              <a:buFontTx/>
              <a:buNone/>
            </a:pPr>
            <a:r>
              <a:rPr lang="en-US" altLang="zh-TW" sz="2000" kern="0"/>
              <a:t>1.</a:t>
            </a:r>
            <a:r>
              <a:rPr lang="zh-TW" altLang="en-US" sz="2000" kern="0"/>
              <a:t>產生 </a:t>
            </a:r>
            <a:r>
              <a:rPr lang="en-US" altLang="zh-TW" sz="2000" kern="0"/>
              <a:t>x[</a:t>
            </a:r>
            <a:r>
              <a:rPr lang="en-US" altLang="zh-TW" sz="2000" kern="0" err="1"/>
              <a:t>pop_size</a:t>
            </a:r>
            <a:r>
              <a:rPr lang="en-US" altLang="zh-TW" sz="2000" kern="0"/>
              <a:t>][dimension]</a:t>
            </a:r>
          </a:p>
          <a:p>
            <a:pPr marL="0" indent="0">
              <a:buFontTx/>
              <a:buNone/>
            </a:pPr>
            <a:r>
              <a:rPr lang="en-US" altLang="zh-TW" sz="2000" kern="0"/>
              <a:t>lower+(random* (upper-lower))</a:t>
            </a:r>
          </a:p>
          <a:p>
            <a:pPr marL="0" indent="0">
              <a:buFontTx/>
              <a:buNone/>
            </a:pPr>
            <a:r>
              <a:rPr lang="en-US" altLang="zh-TW" sz="2000" kern="0"/>
              <a:t>2. </a:t>
            </a:r>
            <a:r>
              <a:rPr lang="zh-TW" altLang="en-US" sz="2000" kern="0"/>
              <a:t>計算適應值</a:t>
            </a:r>
            <a:endParaRPr lang="en-US" altLang="zh-TW" sz="2000" kern="0"/>
          </a:p>
          <a:p>
            <a:pPr marL="0" indent="0">
              <a:buFontTx/>
              <a:buNone/>
            </a:pPr>
            <a:r>
              <a:rPr lang="en-US" altLang="zh-TW" sz="2000" kern="0"/>
              <a:t>3.</a:t>
            </a:r>
            <a:r>
              <a:rPr lang="zh-TW" altLang="en-US" sz="2000" kern="0"/>
              <a:t> 找出當前最佳解</a:t>
            </a:r>
          </a:p>
        </p:txBody>
      </p:sp>
    </p:spTree>
    <p:extLst>
      <p:ext uri="{BB962C8B-B14F-4D97-AF65-F5344CB8AC3E}">
        <p14:creationId xmlns:p14="http://schemas.microsoft.com/office/powerpoint/2010/main" val="572603908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6"/>
            <a:ext cx="6825067" cy="3281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STEP</a:t>
            </a:r>
            <a:r>
              <a:rPr lang="zh-TW" altLang="en-US" sz="2000"/>
              <a:t> </a:t>
            </a:r>
            <a:r>
              <a:rPr lang="en-US" altLang="zh-TW" sz="2000"/>
              <a:t>2: </a:t>
            </a:r>
            <a:r>
              <a:rPr lang="zh-TW" altLang="en-US" sz="2000"/>
              <a:t>開始迴圈</a:t>
            </a:r>
            <a:endParaRPr lang="en-US" altLang="zh-TW" sz="2000"/>
          </a:p>
          <a:p>
            <a:pPr marL="0" indent="0">
              <a:buNone/>
            </a:pPr>
            <a:endParaRPr lang="zh-TW" altLang="en-US" sz="200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CF9F45-6111-4048-8677-8ECBD347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34" y="1904354"/>
            <a:ext cx="4639246" cy="6480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2E766D-6C3B-44B3-A778-4CA65E620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76" y="2719207"/>
            <a:ext cx="3657600" cy="72390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4C544781-437F-4D3C-803F-7275543F50A9}"/>
              </a:ext>
            </a:extLst>
          </p:cNvPr>
          <p:cNvGrpSpPr/>
          <p:nvPr/>
        </p:nvGrpSpPr>
        <p:grpSpPr>
          <a:xfrm>
            <a:off x="5292080" y="2357735"/>
            <a:ext cx="3468009" cy="2557165"/>
            <a:chOff x="4047752" y="1669707"/>
            <a:chExt cx="4340672" cy="320063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25857BC-977F-43E6-8643-A924BC01C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952375"/>
              <a:ext cx="3599165" cy="2534896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5BAD385-9740-48B2-9713-54596DB943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27984" y="3075806"/>
              <a:ext cx="396044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29C2BAF-EA88-4DFE-B9CA-F2E5DCA4454B}"/>
                </a:ext>
              </a:extLst>
            </p:cNvPr>
            <p:cNvSpPr txBox="1"/>
            <p:nvPr/>
          </p:nvSpPr>
          <p:spPr>
            <a:xfrm>
              <a:off x="4047752" y="2937306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0.5</a:t>
              </a:r>
              <a:endParaRPr lang="zh-TW" altLang="en-US" sz="120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77ADE712-F04B-4D94-B1C9-72F22F1B89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4168" y="1669707"/>
              <a:ext cx="0" cy="2923632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03CF122-AF81-410D-B2D5-3FBB200E7296}"/>
                </a:ext>
              </a:extLst>
            </p:cNvPr>
            <p:cNvSpPr txBox="1"/>
            <p:nvPr/>
          </p:nvSpPr>
          <p:spPr>
            <a:xfrm>
              <a:off x="5874014" y="4593339"/>
              <a:ext cx="4203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/>
                <a:t>180</a:t>
              </a:r>
              <a:endParaRPr lang="zh-TW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566423357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203598"/>
            <a:ext cx="6825067" cy="3711302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STEP</a:t>
            </a:r>
            <a:r>
              <a:rPr lang="zh-TW" altLang="en-US" sz="2000"/>
              <a:t> </a:t>
            </a:r>
            <a:r>
              <a:rPr lang="en-US" altLang="zh-TW" sz="2000"/>
              <a:t>2: </a:t>
            </a:r>
            <a:r>
              <a:rPr lang="zh-TW" altLang="en-US" sz="2000"/>
              <a:t>開始迴圈</a:t>
            </a:r>
            <a:endParaRPr lang="en-US" altLang="zh-TW" sz="2000"/>
          </a:p>
          <a:p>
            <a:pPr marL="0" indent="0">
              <a:buNone/>
            </a:pPr>
            <a:r>
              <a:rPr lang="en-US" altLang="zh-TW" sz="2000"/>
              <a:t>for i in range(pop_size):</a:t>
            </a:r>
          </a:p>
          <a:p>
            <a:pPr marL="0" indent="0">
              <a:buNone/>
            </a:pPr>
            <a:r>
              <a:rPr lang="zh-TW" altLang="en-US" sz="2000"/>
              <a:t>　</a:t>
            </a:r>
            <a:r>
              <a:rPr lang="en-US" altLang="zh-TW" sz="2000"/>
              <a:t>for j in range(dimension):</a:t>
            </a:r>
          </a:p>
          <a:p>
            <a:pPr marL="0" indent="0">
              <a:buNone/>
            </a:pPr>
            <a:r>
              <a:rPr lang="zh-TW" altLang="en-US" sz="2000"/>
              <a:t>　　</a:t>
            </a:r>
            <a:r>
              <a:rPr lang="en-US" altLang="zh-TW" sz="2000"/>
              <a:t>if r1 &gt; MOA </a:t>
            </a:r>
            <a:r>
              <a:rPr lang="zh-TW" altLang="en-US" sz="2000"/>
              <a:t> </a:t>
            </a:r>
            <a:r>
              <a:rPr lang="en-US" altLang="zh-TW" sz="2000"/>
              <a:t>goto (</a:t>
            </a:r>
            <a:r>
              <a:rPr lang="zh-TW" altLang="en-US" sz="2000"/>
              <a:t>探索階段</a:t>
            </a:r>
            <a:r>
              <a:rPr lang="en-US" altLang="zh-TW" sz="2000"/>
              <a:t>(</a:t>
            </a:r>
            <a:r>
              <a:rPr lang="zh-TW" altLang="en-US" sz="2000"/>
              <a:t>乘除</a:t>
            </a:r>
            <a:r>
              <a:rPr lang="en-US" altLang="zh-TW" sz="2000"/>
              <a:t>))</a:t>
            </a:r>
          </a:p>
          <a:p>
            <a:pPr marL="0" indent="0">
              <a:buNone/>
            </a:pPr>
            <a:r>
              <a:rPr lang="zh-TW" altLang="en-US" sz="2000"/>
              <a:t>　　</a:t>
            </a:r>
            <a:r>
              <a:rPr lang="en-US" altLang="zh-TW" sz="2000"/>
              <a:t>elif r1&lt;MOA goto (</a:t>
            </a:r>
            <a:r>
              <a:rPr lang="zh-TW" altLang="en-US" sz="2000"/>
              <a:t>開發階段</a:t>
            </a:r>
            <a:r>
              <a:rPr lang="en-US" altLang="zh-TW" sz="2000"/>
              <a:t>(</a:t>
            </a:r>
            <a:r>
              <a:rPr lang="zh-TW" altLang="en-US" sz="2000"/>
              <a:t>加減</a:t>
            </a:r>
            <a:r>
              <a:rPr lang="en-US" altLang="zh-TW" sz="2000"/>
              <a:t>))</a:t>
            </a:r>
          </a:p>
          <a:p>
            <a:pPr marL="0" indent="0">
              <a:buNone/>
            </a:pPr>
            <a:r>
              <a:rPr lang="zh-TW" altLang="en-US" sz="2000"/>
              <a:t>　　判斷</a:t>
            </a:r>
            <a:r>
              <a:rPr lang="en-US" altLang="zh-TW" sz="2000"/>
              <a:t>new_x[j]</a:t>
            </a:r>
            <a:r>
              <a:rPr lang="zh-TW" altLang="en-US" sz="2000"/>
              <a:t>有沒有超出</a:t>
            </a:r>
            <a:r>
              <a:rPr lang="en-US" altLang="zh-TW" sz="2000"/>
              <a:t>lower/upper</a:t>
            </a:r>
          </a:p>
          <a:p>
            <a:pPr marL="0" indent="0">
              <a:buNone/>
            </a:pPr>
            <a:r>
              <a:rPr lang="zh-TW" altLang="en-US" sz="2000"/>
              <a:t>　產生</a:t>
            </a:r>
            <a:r>
              <a:rPr lang="en-US" altLang="zh-TW" sz="2000"/>
              <a:t>new_x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500784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57263D-52A1-4328-A055-76FF232E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93" y="1415736"/>
            <a:ext cx="6825067" cy="3281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STEP</a:t>
            </a:r>
            <a:r>
              <a:rPr lang="zh-TW" altLang="en-US" sz="2000"/>
              <a:t> </a:t>
            </a:r>
            <a:r>
              <a:rPr lang="en-US" altLang="zh-TW" sz="2000"/>
              <a:t>2: </a:t>
            </a:r>
            <a:r>
              <a:rPr lang="zh-TW" altLang="en-US" sz="2000"/>
              <a:t>開始迴圈</a:t>
            </a:r>
            <a:endParaRPr lang="en-US" altLang="zh-TW" sz="2000"/>
          </a:p>
          <a:p>
            <a:pPr marL="0" indent="0">
              <a:buNone/>
            </a:pPr>
            <a:r>
              <a:rPr lang="zh-TW" altLang="en-US" sz="2000"/>
              <a:t>探索階段</a:t>
            </a:r>
            <a:r>
              <a:rPr lang="en-US" altLang="zh-TW" sz="2000"/>
              <a:t>(</a:t>
            </a:r>
            <a:r>
              <a:rPr lang="zh-TW" altLang="en-US" sz="2000"/>
              <a:t>乘除</a:t>
            </a:r>
            <a:r>
              <a:rPr lang="en-US" altLang="zh-TW" sz="2000"/>
              <a:t>)</a:t>
            </a:r>
          </a:p>
          <a:p>
            <a:pPr marL="0" indent="0">
              <a:buNone/>
            </a:pPr>
            <a:r>
              <a:rPr lang="en-US" altLang="zh-TW" sz="2000"/>
              <a:t>r2=random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C17B0F-D7AE-44F4-AC60-A2C4D31F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AOA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D44ACE-0451-4F42-8CC9-62284415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23" y="3056504"/>
            <a:ext cx="7704856" cy="52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56644"/>
      </p:ext>
    </p:extLst>
  </p:cSld>
  <p:clrMapOvr>
    <a:masterClrMapping/>
  </p:clrMapOvr>
  <p:transition spd="med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14295</TotalTime>
  <Pages>0</Pages>
  <Words>338</Words>
  <Characters>0</Characters>
  <Application>Microsoft Office PowerPoint</Application>
  <PresentationFormat>如螢幕大小 (16:9)</PresentationFormat>
  <Lines>0</Lines>
  <Paragraphs>64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Amatic SC Regular</vt:lpstr>
      <vt:lpstr>Gill Sans</vt:lpstr>
      <vt:lpstr>nevis Bold</vt:lpstr>
      <vt:lpstr>Novecento wide Book</vt:lpstr>
      <vt:lpstr>Novecento wide Medium</vt:lpstr>
      <vt:lpstr>Novecento wide Normal</vt:lpstr>
      <vt:lpstr>Calibri</vt:lpstr>
      <vt:lpstr>Josefin Slab</vt:lpstr>
      <vt:lpstr>Title &amp; Centered Text </vt:lpstr>
      <vt:lpstr>AOA</vt:lpstr>
      <vt:lpstr>AOA</vt:lpstr>
      <vt:lpstr>AOA</vt:lpstr>
      <vt:lpstr>AOA</vt:lpstr>
      <vt:lpstr>AOA</vt:lpstr>
      <vt:lpstr>AOA</vt:lpstr>
      <vt:lpstr>AOA</vt:lpstr>
      <vt:lpstr>AOA</vt:lpstr>
      <vt:lpstr>AOA</vt:lpstr>
      <vt:lpstr>AOA</vt:lpstr>
      <vt:lpstr>AOA</vt:lpstr>
      <vt:lpstr>AOA</vt:lpstr>
      <vt:lpstr>AOA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基因演算法講解與Python學習狀況</dc:title>
  <dc:subject/>
  <cp:keywords/>
  <dc:description/>
  <cp:lastModifiedBy>世宇 薛</cp:lastModifiedBy>
  <cp:revision>388</cp:revision>
  <dcterms:modified xsi:type="dcterms:W3CDTF">2021-10-01T01:55:26Z</dcterms:modified>
</cp:coreProperties>
</file>